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271" r:id="rId4"/>
    <p:sldId id="256" r:id="rId5"/>
    <p:sldId id="257" r:id="rId6"/>
    <p:sldId id="269" r:id="rId7"/>
    <p:sldId id="268" r:id="rId8"/>
    <p:sldId id="260" r:id="rId9"/>
    <p:sldId id="272" r:id="rId10"/>
    <p:sldId id="266" r:id="rId11"/>
    <p:sldId id="262" r:id="rId12"/>
    <p:sldId id="263" r:id="rId13"/>
    <p:sldId id="264" r:id="rId14"/>
    <p:sldId id="259" r:id="rId15"/>
    <p:sldId id="265" r:id="rId16"/>
    <p:sldId id="270" r:id="rId17"/>
    <p:sldId id="261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16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D2DE4F9-E437-4961-BB95-DDDCE2246528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265638-E7BE-460F-B2E5-D9D84CE32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81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752EC61-DF07-4B11-AEC9-11C5E30222F1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859ACD4-F3D9-461B-8AF4-572E460BDD7E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8FC7962-AE4D-4784-918A-4016CF997A98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A6E3F1C-21DA-4658-A928-C18081B80F97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2F81FD3-EDCB-4AD3-978E-2051F91659A1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1AB5EA9-0C17-4AF9-85C2-6BDA7ACF0D0B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8EE37D2-A8A8-426F-96D0-EC1C4F2B322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2FB5BAF-BFC4-4371-AF37-AA82786558F9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C78DAC0-9459-4927-A8BC-A5C41078BD05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338B6A0-5FB8-49C5-9ECA-2741EBF49AF9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919C8D7-26FF-42B1-8C93-129E666E4EE9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BE5FE60-25B3-4CFE-AC1F-F861859F73A1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49A51-A32D-490B-89A5-808100A87D48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AFC4-3A70-4DFE-A075-BBDC7D6C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51071"/>
      </p:ext>
    </p:extLst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BD95-B6BC-47CB-A2C3-3C4370D4F1ED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C3423-2E1A-4063-AECC-E87A83FA8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66297"/>
      </p:ext>
    </p:extLst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8600-5D4A-44FE-8C8E-90BB702C7D66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302A2-B707-43BD-8B5C-C22272A3A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168129"/>
      </p:ext>
    </p:extLst>
  </p:cSld>
  <p:clrMapOvr>
    <a:masterClrMapping/>
  </p:clrMapOvr>
  <p:transition spd="slow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8DB53AF-5645-4989-8782-2008AC1AF926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7BF6E52-1AD3-496B-AA3A-BF14B0256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83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4BCE411-0E5E-409F-9AD9-C886740DD2AB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A9944B4-706B-4174-AD46-C70AC4D4A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759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D4D28E1-BA87-47A6-91AA-51317038FA4B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B8EEBCC-32BE-45C0-B211-636BE09A9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96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DE7FCF2-72EE-4085-9CB8-DBE499A65D85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58C1C82-82C3-4A62-B3DC-DE12F9A75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649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81B015A-60CD-45F9-BBA2-59349F485379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4464BFE-1561-4985-8103-51646F137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73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01F6FBD-CD35-4FD0-AFC6-333190DC7BAE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16E652B-988D-462B-9539-E25C4332A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440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039906A-DBFB-4F65-BE63-B27BAE2713BC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0AF7E10-6220-40E3-B863-CB0591D6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798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469E06D-6F63-4684-9660-DCFA6D6D1EE9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D79A44B-527E-4E65-86B2-1BEFAFAC1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5887C-32AF-4CC5-9E78-A058D931C7BF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247F1-D085-46E0-8498-DF8343B42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98879"/>
      </p:ext>
    </p:extLst>
  </p:cSld>
  <p:clrMapOvr>
    <a:masterClrMapping/>
  </p:clrMapOvr>
  <p:transition spd="slow"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555AB07-8818-4384-9F51-8689C173A1ED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16437A6-05A5-4C30-8563-6D1F993FE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81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27A5747-2E3D-4DE3-8DDE-BB5B34DAF243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FDE5B6F-7612-4E0E-A421-C93B54BDF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655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A2FB62-FCD5-47E5-B231-8509822DA0ED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AE7AE9E-93C3-4D9E-BA7D-A0FB986BD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033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A2B6C6C-BAB5-49D5-A72B-922DA1FF915C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B1B9E19-8B21-43BD-AA7E-3AD72F89B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53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F8C613B-4134-40B9-8B9E-1E4F6BF84390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68C04B1-9F92-4555-9926-025B8AA1D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74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C1CFF1B-EF35-4E71-AA47-73CACAF00A64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66EDE73-41E7-4FD5-ADA5-56242939F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13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87CA43F-62F8-4BFE-A164-0710257B2F6F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1231881-4D5A-4370-8A04-A3C1907D7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93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E9FF04-E1AB-43E8-A355-4A7491D1D484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0EB9B7-BF1A-4FAB-B4DF-A8A6BB8C0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61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3CDA52E-F954-44B6-BFF1-9968497BA259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CD80641-D5E3-4DCC-92F1-817EC4B14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538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1B2883F-5075-4C96-B30A-F9151DB33EA4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360D251-717C-4284-A9E5-18AF8AD23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6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4D27-2DAD-475A-BB8C-6C9FD5C472E1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077D4-46E5-47F1-B13C-E805144EC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16318"/>
      </p:ext>
    </p:extLst>
  </p:cSld>
  <p:clrMapOvr>
    <a:masterClrMapping/>
  </p:clrMapOvr>
  <p:transition spd="slow">
    <p:cover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8314FE9-8742-4149-97A8-F39980B7E9C8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EBC89BE-4A5F-4B55-B726-B8AC583E8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984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0598F89-C563-46AC-95BA-AC958A4A89CF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52050CB-F501-4564-B214-483073815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642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CD2D80B-C750-4A9C-A8A9-C1DF5FE33FA3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89DA4E5-A3A7-4EE2-AFA9-1DB410138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84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7A6506E-095E-4DA7-8783-984B7621D441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613A3D9-6A8D-4DB6-9121-3EECA84F7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22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07E3A-5869-4F2F-A34B-68DC0DC0BFA9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B3CCA-C25F-4DF6-BAEA-0C06A3E8C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99008"/>
      </p:ext>
    </p:extLst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6505-4B83-49BF-A707-9642AE44E5E3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68FBE-B861-47EE-BE13-CCCEFA6B0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148703"/>
      </p:ext>
    </p:extLst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71CD-E70A-43DC-8262-6856B291ED73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0A6BA-EA72-4853-BBA5-AF26EB8FC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324221"/>
      </p:ext>
    </p:extLst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1DA0-C932-493F-B330-2C5F5E1AD1F3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DAF07-8A5A-4FA5-899D-35D643458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433598"/>
      </p:ext>
    </p:extLst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C878F-34E9-42B0-8A26-3820F749C316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978D1-C7B4-4A64-9792-CF1EDE46B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697896"/>
      </p:ext>
    </p:extLst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99524-7261-489E-A451-AF9A96731E40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2CCD8-7783-4EC7-8B11-CB5B5406C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417518"/>
      </p:ext>
    </p:extLst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2E6216-6638-454B-81EC-E39C45954F03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BF27AD-5A9A-4E68-8025-CE7A2DCF5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spd="slow">
    <p:cover dir="r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746CE7A-1A7D-4979-BE63-B08F1AB73C2B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B1CB1A6-4CC6-44A7-B29F-E1C539762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E88444D-0488-4E3A-9F5A-13AE37991AC0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6BA52B3-57AC-4853-85F9-EA824D22F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Picture 2" descr="http://linda6035.ucoz.ru/skazochnye_ger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20938"/>
            <a:ext cx="185261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133600"/>
            <a:ext cx="18621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190023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24400"/>
            <a:ext cx="185261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365625"/>
            <a:ext cx="1862137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92600"/>
            <a:ext cx="188118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292600"/>
            <a:ext cx="185261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60" descr="3D_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9275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979712" y="548680"/>
            <a:ext cx="751660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/>
                <a:solidFill>
                  <a:srgbClr val="9BBB59">
                    <a:lumMod val="50000"/>
                  </a:srgbClr>
                </a:solidFill>
                <a:latin typeface="Calibri"/>
              </a:rPr>
              <a:t>Правила поведінки та безпеки</a:t>
            </a:r>
            <a:br>
              <a:rPr lang="uk-UA" sz="3600" b="1" dirty="0">
                <a:ln/>
                <a:solidFill>
                  <a:srgbClr val="9BBB59">
                    <a:lumMod val="50000"/>
                  </a:srgbClr>
                </a:solidFill>
                <a:latin typeface="Calibri"/>
              </a:rPr>
            </a:br>
            <a:r>
              <a:rPr lang="uk-UA" sz="3600" b="1" dirty="0">
                <a:ln/>
                <a:solidFill>
                  <a:srgbClr val="9BBB59">
                    <a:lumMod val="50000"/>
                  </a:srgbClr>
                </a:solidFill>
                <a:latin typeface="Calibri"/>
              </a:rPr>
              <a:t>за комп’ютером</a:t>
            </a:r>
            <a:endParaRPr lang="ru-RU" sz="3600" b="1" dirty="0">
              <a:ln/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mtClean="0">
                <a:solidFill>
                  <a:schemeClr val="bg1"/>
                </a:solidFill>
              </a:rPr>
              <a:t>Відгадайте    загадки</a:t>
            </a: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996950" y="1338263"/>
            <a:ext cx="7150100" cy="41830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z="3600" b="1" smtClean="0"/>
              <a:t>Буває кругленький,</a:t>
            </a:r>
            <a:endParaRPr lang="ru-RU" sz="3600" b="1" smtClean="0"/>
          </a:p>
          <a:p>
            <a:pPr marL="0" indent="0" eaLnBrk="1" hangingPunct="1">
              <a:buFont typeface="Arial" charset="0"/>
              <a:buNone/>
            </a:pPr>
            <a:r>
              <a:rPr lang="uk-UA" sz="3600" b="1" smtClean="0"/>
              <a:t>З ріжками буває,</a:t>
            </a:r>
            <a:endParaRPr lang="ru-RU" sz="3600" b="1" smtClean="0"/>
          </a:p>
          <a:p>
            <a:pPr marL="0" indent="0" eaLnBrk="1" hangingPunct="1">
              <a:buFont typeface="Arial" charset="0"/>
              <a:buNone/>
            </a:pPr>
            <a:r>
              <a:rPr lang="uk-UA" sz="3600" b="1" smtClean="0"/>
              <a:t>Вночі його видно,</a:t>
            </a:r>
            <a:endParaRPr lang="ru-RU" sz="3600" b="1" smtClean="0"/>
          </a:p>
          <a:p>
            <a:pPr marL="0" indent="0" eaLnBrk="1" hangingPunct="1">
              <a:buFont typeface="Arial" charset="0"/>
              <a:buNone/>
            </a:pPr>
            <a:r>
              <a:rPr lang="uk-UA" sz="3600" b="1" smtClean="0"/>
              <a:t>А вдень він зникає.</a:t>
            </a:r>
            <a:endParaRPr lang="ru-RU" sz="3600" b="1" smtClean="0"/>
          </a:p>
          <a:p>
            <a:pPr marL="0" indent="0" eaLnBrk="1" hangingPunct="1">
              <a:buFont typeface="Arial" charset="0"/>
              <a:buNone/>
            </a:pPr>
            <a:endParaRPr lang="ru-RU" b="1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88" y="3771900"/>
            <a:ext cx="5105399" cy="2871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692150" y="365125"/>
            <a:ext cx="7886700" cy="1325563"/>
          </a:xfrm>
        </p:spPr>
        <p:txBody>
          <a:bodyPr/>
          <a:lstStyle/>
          <a:p>
            <a:pPr algn="ctr" eaLnBrk="1" hangingPunct="1"/>
            <a:r>
              <a:rPr lang="uk-UA" smtClean="0">
                <a:solidFill>
                  <a:schemeClr val="bg1"/>
                </a:solidFill>
              </a:rPr>
              <a:t>Відгадайте    загадки</a:t>
            </a: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1000125" y="1438275"/>
            <a:ext cx="7151688" cy="41830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z="3600" b="1" smtClean="0"/>
              <a:t>Гості до нас прийшли: сива,</a:t>
            </a:r>
            <a:endParaRPr lang="ru-RU" sz="3600" b="1" smtClean="0"/>
          </a:p>
          <a:p>
            <a:pPr marL="0" indent="0" eaLnBrk="1" hangingPunct="1">
              <a:buFont typeface="Arial" charset="0"/>
              <a:buNone/>
            </a:pPr>
            <a:r>
              <a:rPr lang="uk-UA" sz="3600" b="1" smtClean="0"/>
              <a:t>А за нею - молода,</a:t>
            </a:r>
            <a:endParaRPr lang="ru-RU" sz="3600" b="1" smtClean="0"/>
          </a:p>
          <a:p>
            <a:pPr marL="0" indent="0" eaLnBrk="1" hangingPunct="1">
              <a:buFont typeface="Arial" charset="0"/>
              <a:buNone/>
            </a:pPr>
            <a:r>
              <a:rPr lang="uk-UA" sz="3600" b="1" smtClean="0"/>
              <a:t>Третя яскраво розквітає,</a:t>
            </a:r>
            <a:endParaRPr lang="ru-RU" sz="3600" b="1" smtClean="0"/>
          </a:p>
          <a:p>
            <a:pPr marL="0" indent="0" eaLnBrk="1" hangingPunct="1">
              <a:buFont typeface="Arial" charset="0"/>
              <a:buNone/>
            </a:pPr>
            <a:r>
              <a:rPr lang="uk-UA" sz="3600" b="1" smtClean="0"/>
              <a:t>А четверта ридає.</a:t>
            </a:r>
            <a:endParaRPr lang="ru-RU" sz="3600" b="1" smtClean="0"/>
          </a:p>
          <a:p>
            <a:pPr marL="0" indent="0" eaLnBrk="1" hangingPunct="1">
              <a:buFont typeface="Arial" charset="0"/>
              <a:buNone/>
            </a:pPr>
            <a:endParaRPr lang="ru-RU" b="1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78" y="3243262"/>
            <a:ext cx="4435332" cy="3252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mtClean="0">
                <a:solidFill>
                  <a:schemeClr val="bg1"/>
                </a:solidFill>
              </a:rPr>
              <a:t>Кругообіг  води  в природі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t="10889" r="2249" b="6112"/>
          <a:stretch/>
        </p:blipFill>
        <p:spPr>
          <a:xfrm>
            <a:off x="1268488" y="1376363"/>
            <a:ext cx="7063533" cy="4652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mtClean="0"/>
              <a:t> </a:t>
            </a:r>
            <a:r>
              <a:rPr lang="uk-UA" smtClean="0">
                <a:solidFill>
                  <a:schemeClr val="bg1"/>
                </a:solidFill>
              </a:rPr>
              <a:t>Рух землі навколо сонця </a:t>
            </a:r>
            <a:br>
              <a:rPr lang="uk-UA" smtClean="0">
                <a:solidFill>
                  <a:schemeClr val="bg1"/>
                </a:solidFill>
              </a:rPr>
            </a:br>
            <a:r>
              <a:rPr lang="uk-UA" smtClean="0">
                <a:solidFill>
                  <a:schemeClr val="bg1"/>
                </a:solidFill>
              </a:rPr>
              <a:t>і  своєї   осі</a:t>
            </a: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2" descr="http://belsebuub.com/wp-content/uploads/2015/09/shutterstock_83803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690688"/>
            <a:ext cx="43592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 descr="http://vzglyadzagran.ru/wp-content/uploads/2011/05/pr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3759200"/>
            <a:ext cx="3271838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m0-tub-ua.yandex.net/i?id=2de51863889c22d191f9c7a2d497c2ba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323850"/>
            <a:ext cx="7623175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93" name="Text Box 73"/>
          <p:cNvSpPr txBox="1">
            <a:spLocks noChangeArrowheads="1"/>
          </p:cNvSpPr>
          <p:nvPr/>
        </p:nvSpPr>
        <p:spPr bwMode="auto">
          <a:xfrm>
            <a:off x="2351088" y="4294188"/>
            <a:ext cx="1243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Cyr" charset="-52"/>
              </a:rPr>
              <a:t>НІ</a:t>
            </a:r>
          </a:p>
        </p:txBody>
      </p:sp>
      <p:sp>
        <p:nvSpPr>
          <p:cNvPr id="56363" name="AutoShape 43"/>
          <p:cNvSpPr>
            <a:spLocks noChangeArrowheads="1"/>
          </p:cNvSpPr>
          <p:nvPr/>
        </p:nvSpPr>
        <p:spPr bwMode="auto">
          <a:xfrm>
            <a:off x="3297238" y="333375"/>
            <a:ext cx="2263775" cy="304800"/>
          </a:xfrm>
          <a:prstGeom prst="flowChartTerminator">
            <a:avLst/>
          </a:prstGeom>
          <a:gradFill rotWithShape="0">
            <a:gsLst>
              <a:gs pos="0">
                <a:srgbClr val="00CC99"/>
              </a:gs>
              <a:gs pos="100000">
                <a:srgbClr val="00FFCC"/>
              </a:gs>
            </a:gsLst>
            <a:lin ang="5400000" scaled="1"/>
          </a:gradFill>
          <a:ln w="28575">
            <a:solidFill>
              <a:srgbClr val="F8F8F8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b="1">
                <a:latin typeface="Verdana" pitchFamily="34" charset="0"/>
              </a:rPr>
              <a:t>початок</a:t>
            </a:r>
          </a:p>
        </p:txBody>
      </p:sp>
      <p:sp>
        <p:nvSpPr>
          <p:cNvPr id="56364" name="Line 44"/>
          <p:cNvSpPr>
            <a:spLocks noChangeShapeType="1"/>
          </p:cNvSpPr>
          <p:nvPr/>
        </p:nvSpPr>
        <p:spPr bwMode="auto">
          <a:xfrm>
            <a:off x="4470400" y="1246188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69" name="AutoShape 49"/>
          <p:cNvSpPr>
            <a:spLocks noChangeArrowheads="1"/>
          </p:cNvSpPr>
          <p:nvPr/>
        </p:nvSpPr>
        <p:spPr bwMode="auto">
          <a:xfrm>
            <a:off x="3106738" y="4213225"/>
            <a:ext cx="2735262" cy="990600"/>
          </a:xfrm>
          <a:prstGeom prst="flowChartDecision">
            <a:avLst/>
          </a:prstGeom>
          <a:gradFill rotWithShape="0">
            <a:gsLst>
              <a:gs pos="0">
                <a:srgbClr val="00FFCC"/>
              </a:gs>
              <a:gs pos="100000">
                <a:srgbClr val="00CC99"/>
              </a:gs>
            </a:gsLst>
            <a:lin ang="18900000" scaled="1"/>
          </a:gradFill>
          <a:ln w="28575">
            <a:solidFill>
              <a:srgbClr val="F8F8F8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/>
          <a:lstStyle/>
          <a:p>
            <a:pPr algn="ctr"/>
            <a:r>
              <a:rPr lang="ru-RU" sz="1400" b="1">
                <a:latin typeface="Verdana" pitchFamily="34" charset="0"/>
              </a:rPr>
              <a:t>ЗВІР ЛИСЦЯ?</a:t>
            </a:r>
          </a:p>
        </p:txBody>
      </p:sp>
      <p:sp>
        <p:nvSpPr>
          <p:cNvPr id="56370" name="Text Box 50"/>
          <p:cNvSpPr txBox="1">
            <a:spLocks noChangeArrowheads="1"/>
          </p:cNvSpPr>
          <p:nvPr/>
        </p:nvSpPr>
        <p:spPr bwMode="auto">
          <a:xfrm>
            <a:off x="5867400" y="4292600"/>
            <a:ext cx="8651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Cyr" charset="-52"/>
              </a:rPr>
              <a:t>ТАК</a:t>
            </a:r>
          </a:p>
        </p:txBody>
      </p:sp>
      <p:sp>
        <p:nvSpPr>
          <p:cNvPr id="56371" name="Line 51"/>
          <p:cNvSpPr>
            <a:spLocks noChangeShapeType="1"/>
          </p:cNvSpPr>
          <p:nvPr/>
        </p:nvSpPr>
        <p:spPr bwMode="auto">
          <a:xfrm>
            <a:off x="5810250" y="4719638"/>
            <a:ext cx="706438" cy="111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72" name="Line 52"/>
          <p:cNvSpPr>
            <a:spLocks noChangeShapeType="1"/>
          </p:cNvSpPr>
          <p:nvPr/>
        </p:nvSpPr>
        <p:spPr bwMode="auto">
          <a:xfrm>
            <a:off x="6516688" y="4724400"/>
            <a:ext cx="0" cy="12239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75" name="Line 55"/>
          <p:cNvSpPr>
            <a:spLocks noChangeShapeType="1"/>
          </p:cNvSpPr>
          <p:nvPr/>
        </p:nvSpPr>
        <p:spPr bwMode="auto">
          <a:xfrm flipV="1">
            <a:off x="2195513" y="4708525"/>
            <a:ext cx="919162" cy="174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76" name="Line 56"/>
          <p:cNvSpPr>
            <a:spLocks noChangeShapeType="1"/>
          </p:cNvSpPr>
          <p:nvPr/>
        </p:nvSpPr>
        <p:spPr bwMode="auto">
          <a:xfrm rot="-5400000">
            <a:off x="3312319" y="1004094"/>
            <a:ext cx="4762" cy="22542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78" name="Line 58"/>
          <p:cNvSpPr>
            <a:spLocks noChangeShapeType="1"/>
          </p:cNvSpPr>
          <p:nvPr/>
        </p:nvSpPr>
        <p:spPr bwMode="auto">
          <a:xfrm>
            <a:off x="2195513" y="2133600"/>
            <a:ext cx="0" cy="2590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80" name="Line 60"/>
          <p:cNvSpPr>
            <a:spLocks noChangeShapeType="1"/>
          </p:cNvSpPr>
          <p:nvPr/>
        </p:nvSpPr>
        <p:spPr bwMode="auto">
          <a:xfrm>
            <a:off x="4470400" y="5929313"/>
            <a:ext cx="2046288" cy="206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81" name="Line 61"/>
          <p:cNvSpPr>
            <a:spLocks noChangeShapeType="1"/>
          </p:cNvSpPr>
          <p:nvPr/>
        </p:nvSpPr>
        <p:spPr bwMode="auto">
          <a:xfrm>
            <a:off x="4470400" y="5927725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82" name="AutoShape 62"/>
          <p:cNvSpPr>
            <a:spLocks noChangeArrowheads="1"/>
          </p:cNvSpPr>
          <p:nvPr/>
        </p:nvSpPr>
        <p:spPr bwMode="auto">
          <a:xfrm>
            <a:off x="3297238" y="6146800"/>
            <a:ext cx="2263775" cy="304800"/>
          </a:xfrm>
          <a:prstGeom prst="flowChartTerminator">
            <a:avLst/>
          </a:prstGeom>
          <a:gradFill rotWithShape="0">
            <a:gsLst>
              <a:gs pos="0">
                <a:srgbClr val="00CC99"/>
              </a:gs>
              <a:gs pos="100000">
                <a:srgbClr val="00FFCC"/>
              </a:gs>
            </a:gsLst>
            <a:lin ang="5400000" scaled="1"/>
          </a:gradFill>
          <a:ln w="28575">
            <a:solidFill>
              <a:srgbClr val="F8F8F8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b="1">
                <a:latin typeface="Verdana" pitchFamily="34" charset="0"/>
              </a:rPr>
              <a:t>КІНЕЦЬ</a:t>
            </a:r>
          </a:p>
        </p:txBody>
      </p:sp>
      <p:sp>
        <p:nvSpPr>
          <p:cNvPr id="56383" name="Rectangle 63"/>
          <p:cNvSpPr>
            <a:spLocks noChangeArrowheads="1"/>
          </p:cNvSpPr>
          <p:nvPr/>
        </p:nvSpPr>
        <p:spPr bwMode="auto">
          <a:xfrm>
            <a:off x="2698750" y="1535113"/>
            <a:ext cx="3744913" cy="381000"/>
          </a:xfrm>
          <a:prstGeom prst="rect">
            <a:avLst/>
          </a:prstGeom>
          <a:gradFill rotWithShape="0">
            <a:gsLst>
              <a:gs pos="0">
                <a:srgbClr val="00FFCC"/>
              </a:gs>
              <a:gs pos="100000">
                <a:srgbClr val="00CC99"/>
              </a:gs>
            </a:gsLst>
            <a:lin ang="5400000" scaled="1"/>
          </a:gradFill>
          <a:ln w="28575">
            <a:solidFill>
              <a:srgbClr val="F8F8F8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300" b="1">
                <a:latin typeface="Verdana" pitchFamily="34" charset="0"/>
              </a:rPr>
              <a:t>СПЕКЛА  БАБКА КОЛОБОК</a:t>
            </a:r>
            <a:endParaRPr lang="ru-RU" sz="1300">
              <a:latin typeface="Verdana" pitchFamily="34" charset="0"/>
            </a:endParaRPr>
          </a:p>
        </p:txBody>
      </p:sp>
      <p:sp>
        <p:nvSpPr>
          <p:cNvPr id="56384" name="Line 64"/>
          <p:cNvSpPr>
            <a:spLocks noChangeShapeType="1"/>
          </p:cNvSpPr>
          <p:nvPr/>
        </p:nvSpPr>
        <p:spPr bwMode="auto">
          <a:xfrm>
            <a:off x="4470400" y="620713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85" name="Rectangle 65"/>
          <p:cNvSpPr>
            <a:spLocks noChangeArrowheads="1"/>
          </p:cNvSpPr>
          <p:nvPr/>
        </p:nvSpPr>
        <p:spPr bwMode="auto">
          <a:xfrm>
            <a:off x="2698750" y="908050"/>
            <a:ext cx="3744913" cy="381000"/>
          </a:xfrm>
          <a:prstGeom prst="rect">
            <a:avLst/>
          </a:prstGeom>
          <a:gradFill rotWithShape="0">
            <a:gsLst>
              <a:gs pos="0">
                <a:srgbClr val="00FFCC"/>
              </a:gs>
              <a:gs pos="100000">
                <a:srgbClr val="00CC99"/>
              </a:gs>
            </a:gsLst>
            <a:lin ang="5400000" scaled="1"/>
          </a:gradFill>
          <a:ln w="28575">
            <a:solidFill>
              <a:srgbClr val="F8F8F8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300" b="1">
                <a:latin typeface="Verdana" pitchFamily="34" charset="0"/>
              </a:rPr>
              <a:t>БАБКА ПО ЗАСІКУ ПОСКРЕБЛА</a:t>
            </a:r>
          </a:p>
        </p:txBody>
      </p:sp>
      <p:sp>
        <p:nvSpPr>
          <p:cNvPr id="56386" name="Line 66"/>
          <p:cNvSpPr>
            <a:spLocks noChangeShapeType="1"/>
          </p:cNvSpPr>
          <p:nvPr/>
        </p:nvSpPr>
        <p:spPr bwMode="auto">
          <a:xfrm>
            <a:off x="4470400" y="1935163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87" name="Rectangle 67"/>
          <p:cNvSpPr>
            <a:spLocks noChangeArrowheads="1"/>
          </p:cNvSpPr>
          <p:nvPr/>
        </p:nvSpPr>
        <p:spPr bwMode="auto">
          <a:xfrm>
            <a:off x="2698750" y="2222500"/>
            <a:ext cx="3744913" cy="381000"/>
          </a:xfrm>
          <a:prstGeom prst="rect">
            <a:avLst/>
          </a:prstGeom>
          <a:gradFill rotWithShape="0">
            <a:gsLst>
              <a:gs pos="0">
                <a:srgbClr val="00FFCC"/>
              </a:gs>
              <a:gs pos="100000">
                <a:srgbClr val="00CC99"/>
              </a:gs>
            </a:gsLst>
            <a:lin ang="5400000" scaled="1"/>
          </a:gradFill>
          <a:ln w="28575">
            <a:solidFill>
              <a:srgbClr val="F8F8F8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300" b="1">
                <a:latin typeface="Verdana" pitchFamily="34" charset="0"/>
              </a:rPr>
              <a:t>КОЛОБОК ПОКОТИВСЯ</a:t>
            </a:r>
            <a:r>
              <a:rPr lang="ru-RU" b="1"/>
              <a:t> </a:t>
            </a:r>
            <a:endParaRPr lang="ru-RU" sz="1300" b="1">
              <a:latin typeface="Verdana" pitchFamily="34" charset="0"/>
            </a:endParaRPr>
          </a:p>
        </p:txBody>
      </p:sp>
      <p:sp>
        <p:nvSpPr>
          <p:cNvPr id="56388" name="Line 68"/>
          <p:cNvSpPr>
            <a:spLocks noChangeShapeType="1"/>
          </p:cNvSpPr>
          <p:nvPr/>
        </p:nvSpPr>
        <p:spPr bwMode="auto">
          <a:xfrm>
            <a:off x="4470400" y="2582863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89" name="Rectangle 69"/>
          <p:cNvSpPr>
            <a:spLocks noChangeArrowheads="1"/>
          </p:cNvSpPr>
          <p:nvPr/>
        </p:nvSpPr>
        <p:spPr bwMode="auto">
          <a:xfrm>
            <a:off x="2698750" y="2870200"/>
            <a:ext cx="3744913" cy="381000"/>
          </a:xfrm>
          <a:prstGeom prst="rect">
            <a:avLst/>
          </a:prstGeom>
          <a:gradFill rotWithShape="0">
            <a:gsLst>
              <a:gs pos="0">
                <a:srgbClr val="00FFCC"/>
              </a:gs>
              <a:gs pos="100000">
                <a:srgbClr val="00CC99"/>
              </a:gs>
            </a:gsLst>
            <a:lin ang="5400000" scaled="1"/>
          </a:gradFill>
          <a:ln w="28575">
            <a:solidFill>
              <a:srgbClr val="F8F8F8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300" b="1">
                <a:latin typeface="Verdana" pitchFamily="34" charset="0"/>
              </a:rPr>
              <a:t>КОЛОБОК ЗУСТРІВ ЗВІРА</a:t>
            </a:r>
          </a:p>
        </p:txBody>
      </p:sp>
      <p:sp>
        <p:nvSpPr>
          <p:cNvPr id="56390" name="Line 70"/>
          <p:cNvSpPr>
            <a:spLocks noChangeShapeType="1"/>
          </p:cNvSpPr>
          <p:nvPr/>
        </p:nvSpPr>
        <p:spPr bwMode="auto">
          <a:xfrm>
            <a:off x="4470400" y="3265488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91" name="Rectangle 71"/>
          <p:cNvSpPr>
            <a:spLocks noChangeArrowheads="1"/>
          </p:cNvSpPr>
          <p:nvPr/>
        </p:nvSpPr>
        <p:spPr bwMode="auto">
          <a:xfrm>
            <a:off x="2698750" y="3552825"/>
            <a:ext cx="3744913" cy="381000"/>
          </a:xfrm>
          <a:prstGeom prst="rect">
            <a:avLst/>
          </a:prstGeom>
          <a:gradFill rotWithShape="0">
            <a:gsLst>
              <a:gs pos="0">
                <a:srgbClr val="00FFCC"/>
              </a:gs>
              <a:gs pos="100000">
                <a:srgbClr val="00CC99"/>
              </a:gs>
            </a:gsLst>
            <a:lin ang="5400000" scaled="1"/>
          </a:gradFill>
          <a:ln w="28575">
            <a:solidFill>
              <a:srgbClr val="F8F8F8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300" b="1">
                <a:latin typeface="Verdana" pitchFamily="34" charset="0"/>
              </a:rPr>
              <a:t>КОЛОБОК </a:t>
            </a:r>
            <a:r>
              <a:rPr lang="uk-UA" sz="1300" b="1">
                <a:latin typeface="Verdana" pitchFamily="34" charset="0"/>
              </a:rPr>
              <a:t>ЗАСПІВАВ </a:t>
            </a:r>
            <a:r>
              <a:rPr lang="ru-RU" sz="1300" b="1">
                <a:latin typeface="Verdana" pitchFamily="34" charset="0"/>
              </a:rPr>
              <a:t>ПІСЕНЬКУ</a:t>
            </a:r>
          </a:p>
        </p:txBody>
      </p:sp>
      <p:sp>
        <p:nvSpPr>
          <p:cNvPr id="56392" name="Line 72"/>
          <p:cNvSpPr>
            <a:spLocks noChangeShapeType="1"/>
          </p:cNvSpPr>
          <p:nvPr/>
        </p:nvSpPr>
        <p:spPr bwMode="auto">
          <a:xfrm>
            <a:off x="4470400" y="3933825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6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6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6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6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5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1000"/>
                                        <p:tgtEl>
                                          <p:spTgt spid="5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1000"/>
                                        <p:tgtEl>
                                          <p:spTgt spid="5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000"/>
                                        <p:tgtEl>
                                          <p:spTgt spid="5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5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8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1000"/>
                                        <p:tgtEl>
                                          <p:spTgt spid="56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1000"/>
                                        <p:tgtEl>
                                          <p:spTgt spid="56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000"/>
                                        <p:tgtEl>
                                          <p:spTgt spid="56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5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93" grpId="0" autoUpdateAnimBg="0"/>
      <p:bldP spid="56363" grpId="0" animBg="1" autoUpdateAnimBg="0"/>
      <p:bldP spid="56364" grpId="0" animBg="1"/>
      <p:bldP spid="56369" grpId="0" animBg="1"/>
      <p:bldP spid="56370" grpId="0" autoUpdateAnimBg="0"/>
      <p:bldP spid="56371" grpId="0" animBg="1"/>
      <p:bldP spid="56372" grpId="0" animBg="1"/>
      <p:bldP spid="56375" grpId="0" animBg="1"/>
      <p:bldP spid="56376" grpId="0" animBg="1"/>
      <p:bldP spid="56378" grpId="0" animBg="1"/>
      <p:bldP spid="56380" grpId="0" animBg="1"/>
      <p:bldP spid="56381" grpId="0" animBg="1"/>
      <p:bldP spid="56382" grpId="0" animBg="1"/>
      <p:bldP spid="56383" grpId="0" animBg="1" autoUpdateAnimBg="0"/>
      <p:bldP spid="56384" grpId="0" animBg="1"/>
      <p:bldP spid="56385" grpId="0" animBg="1" autoUpdateAnimBg="0"/>
      <p:bldP spid="56386" grpId="0" animBg="1"/>
      <p:bldP spid="56387" grpId="0" animBg="1" autoUpdateAnimBg="0"/>
      <p:bldP spid="56388" grpId="0" animBg="1"/>
      <p:bldP spid="56389" grpId="0" animBg="1" autoUpdateAnimBg="0"/>
      <p:bldP spid="56390" grpId="0" animBg="1"/>
      <p:bldP spid="56391" grpId="0" animBg="1" autoUpdateAnimBg="0"/>
      <p:bldP spid="563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mtClean="0">
                <a:solidFill>
                  <a:schemeClr val="bg1"/>
                </a:solidFill>
              </a:rPr>
              <a:t>Підведемо  підсумок</a:t>
            </a: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7263" y="1797050"/>
            <a:ext cx="7886700" cy="4351338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uk-UA" dirty="0" smtClean="0"/>
              <a:t>Які процеси називаються циклічними?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uk-UA" dirty="0" smtClean="0"/>
              <a:t>Наведіть  приклади циклічних процесів у   природі.</a:t>
            </a:r>
          </a:p>
          <a:p>
            <a:pPr marL="442913" indent="-442913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3. Наведіть приклади циклічних процесів у    навколишньому світі.</a:t>
            </a:r>
          </a:p>
          <a:p>
            <a:pPr marL="357188" indent="-357188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4. Наведіть приклади циклічних процесів у своєму житті.</a:t>
            </a:r>
          </a:p>
          <a:p>
            <a:pPr marL="357188" indent="-357188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5. Пригадайте, під час якої роботи вам доводилось виконувати дії, що повторювалися кілька разів.</a:t>
            </a:r>
          </a:p>
          <a:p>
            <a:pPr marL="357188" indent="-357188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558500">
            <a:off x="132448" y="4091448"/>
            <a:ext cx="9032361" cy="2373044"/>
          </a:xfrm>
          <a:gradFill flip="none" rotWithShape="1">
            <a:gsLst>
              <a:gs pos="43000">
                <a:srgbClr val="00B050">
                  <a:alpha val="89000"/>
                  <a:lumMod val="63000"/>
                </a:srgbClr>
              </a:gs>
              <a:gs pos="30000">
                <a:schemeClr val="accent1">
                  <a:lumMod val="7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83000">
                <a:schemeClr val="accent4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err="1">
                <a:solidFill>
                  <a:schemeClr val="bg1"/>
                </a:solidFill>
                <a:cs typeface="Aharoni" panose="02010803020104030203" pitchFamily="2" charset="-79"/>
              </a:rPr>
              <a:t>Створення</a:t>
            </a:r>
            <a:r>
              <a:rPr lang="ru-RU" sz="4800" b="1" dirty="0">
                <a:solidFill>
                  <a:schemeClr val="bg1"/>
                </a:solidFill>
                <a:cs typeface="Aharoni" panose="02010803020104030203" pitchFamily="2" charset="-79"/>
              </a:rPr>
              <a:t> та </a:t>
            </a:r>
            <a:r>
              <a:rPr lang="ru-RU" sz="4800" b="1" dirty="0" err="1">
                <a:solidFill>
                  <a:schemeClr val="bg1"/>
                </a:solidFill>
                <a:cs typeface="Aharoni" panose="02010803020104030203" pitchFamily="2" charset="-79"/>
              </a:rPr>
              <a:t>виконання</a:t>
            </a:r>
            <a:r>
              <a:rPr lang="ru-RU" sz="4800" b="1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ru-RU" sz="4800" b="1" dirty="0" err="1">
                <a:solidFill>
                  <a:schemeClr val="bg1"/>
                </a:solidFill>
                <a:cs typeface="Aharoni" panose="02010803020104030203" pitchFamily="2" charset="-79"/>
              </a:rPr>
              <a:t>алгоритмів</a:t>
            </a:r>
            <a:r>
              <a:rPr lang="ru-RU" sz="4800" b="1" dirty="0">
                <a:solidFill>
                  <a:schemeClr val="bg1"/>
                </a:solidFill>
                <a:cs typeface="Aharoni" panose="02010803020104030203" pitchFamily="2" charset="-79"/>
              </a:rPr>
              <a:t> з </a:t>
            </a:r>
            <a:r>
              <a:rPr lang="ru-RU" sz="4800" b="1" dirty="0" err="1">
                <a:solidFill>
                  <a:schemeClr val="bg1"/>
                </a:solidFill>
                <a:cs typeface="Aharoni" panose="02010803020104030203" pitchFamily="2" charset="-79"/>
              </a:rPr>
              <a:t>повторенням</a:t>
            </a:r>
            <a:r>
              <a:rPr lang="ru-RU" sz="4800" b="1" dirty="0">
                <a:solidFill>
                  <a:schemeClr val="bg1"/>
                </a:solidFill>
                <a:cs typeface="Aharoni" panose="02010803020104030203" pitchFamily="2" charset="-79"/>
              </a:rPr>
              <a:t> у </a:t>
            </a:r>
            <a:r>
              <a:rPr lang="ru-RU" sz="4800" b="1" dirty="0" err="1">
                <a:solidFill>
                  <a:schemeClr val="bg1"/>
                </a:solidFill>
                <a:cs typeface="Aharoni" panose="02010803020104030203" pitchFamily="2" charset="-79"/>
              </a:rPr>
              <a:t>середовищі</a:t>
            </a:r>
            <a:r>
              <a:rPr lang="ru-RU" sz="4800" b="1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cs typeface="Aharoni" panose="02010803020104030203" pitchFamily="2" charset="-79"/>
              </a:rPr>
              <a:t>Scratch</a:t>
            </a:r>
            <a:endParaRPr lang="ru-RU" sz="4800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858838"/>
            <a:ext cx="2017712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788" y="365126"/>
            <a:ext cx="8725212" cy="1325563"/>
          </a:xfrm>
          <a:effectLst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extLst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dirty="0" smtClean="0">
                <a:solidFill>
                  <a:schemeClr val="bg1"/>
                </a:solidFill>
              </a:rPr>
              <a:t>Пригадайте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0" y="1870075"/>
            <a:ext cx="7886700" cy="4351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1</a:t>
            </a:r>
            <a:r>
              <a:rPr lang="uk-UA" b="1" dirty="0" smtClean="0"/>
              <a:t>.</a:t>
            </a:r>
            <a:r>
              <a:rPr lang="uk-UA" b="1" dirty="0"/>
              <a:t>  Які алгоритми називають алгоритмами слідування?</a:t>
            </a:r>
            <a:endParaRPr lang="ru-RU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2.  Які алгоритми називають алгоритмами з розгалуженням?</a:t>
            </a:r>
            <a:endParaRPr lang="ru-RU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2. Назвіть відмінності алгоритмів з розгалуженням від алгоритмів слідування.</a:t>
            </a:r>
            <a:endParaRPr lang="ru-RU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3. </a:t>
            </a:r>
            <a:r>
              <a:rPr lang="uk-UA" b="1" dirty="0" smtClean="0"/>
              <a:t>Пригадайте  </a:t>
            </a:r>
            <a:r>
              <a:rPr lang="uk-UA" b="1" dirty="0"/>
              <a:t>ситуації, в яких ви </a:t>
            </a:r>
            <a:r>
              <a:rPr lang="uk-UA" b="1" dirty="0" smtClean="0"/>
              <a:t>керувалися </a:t>
            </a:r>
            <a:r>
              <a:rPr lang="uk-UA" b="1" dirty="0"/>
              <a:t>алгоритмом з розгалуженням.</a:t>
            </a: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mtClean="0">
                <a:solidFill>
                  <a:schemeClr val="bg1"/>
                </a:solidFill>
              </a:rPr>
              <a:t>Знайдіть  істинні та хибні висловлювання</a:t>
            </a: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0" y="1839913"/>
            <a:ext cx="7886700" cy="435133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uk-UA" b="1" i="1" dirty="0" smtClean="0"/>
              <a:t>У двох тижнях 14 днів.</a:t>
            </a:r>
          </a:p>
          <a:p>
            <a:pPr eaLnBrk="1" hangingPunct="1">
              <a:defRPr/>
            </a:pPr>
            <a:r>
              <a:rPr lang="uk-UA" b="1" i="1" dirty="0" smtClean="0"/>
              <a:t>У місяці 30 днів.</a:t>
            </a:r>
          </a:p>
          <a:p>
            <a:pPr eaLnBrk="1" hangingPunct="1">
              <a:defRPr/>
            </a:pPr>
            <a:r>
              <a:rPr lang="uk-UA" b="1" i="1" dirty="0" smtClean="0"/>
              <a:t>Лютий йде за січнем.</a:t>
            </a:r>
          </a:p>
          <a:p>
            <a:pPr eaLnBrk="1" hangingPunct="1">
              <a:defRPr/>
            </a:pPr>
            <a:r>
              <a:rPr lang="uk-UA" b="1" i="1" dirty="0" smtClean="0"/>
              <a:t>Рік триває 365 днів.</a:t>
            </a:r>
          </a:p>
          <a:p>
            <a:pPr eaLnBrk="1" hangingPunct="1">
              <a:defRPr/>
            </a:pPr>
            <a:r>
              <a:rPr lang="uk-UA" b="1" i="1" dirty="0" smtClean="0"/>
              <a:t>Дві доби мають 50 хвилин.</a:t>
            </a:r>
          </a:p>
          <a:p>
            <a:pPr eaLnBrk="1" hangingPunct="1">
              <a:defRPr/>
            </a:pPr>
            <a:r>
              <a:rPr lang="uk-UA" b="1" i="1" dirty="0" smtClean="0"/>
              <a:t>Двоцифрове число менше від одноцифрового.</a:t>
            </a:r>
          </a:p>
          <a:p>
            <a:pPr eaLnBrk="1" hangingPunct="1">
              <a:defRPr/>
            </a:pPr>
            <a:r>
              <a:rPr lang="uk-UA" b="1" i="1" dirty="0" smtClean="0"/>
              <a:t>Сума завжди більша за один із доданків.</a:t>
            </a:r>
          </a:p>
          <a:p>
            <a:pPr eaLnBrk="1" hangingPunct="1">
              <a:defRPr/>
            </a:pPr>
            <a:r>
              <a:rPr lang="uk-UA" b="1" i="1" dirty="0" smtClean="0"/>
              <a:t>Різниця більша від від'ємника.</a:t>
            </a:r>
          </a:p>
          <a:p>
            <a:pPr eaLnBrk="1" hangingPunct="1">
              <a:defRPr/>
            </a:pPr>
            <a:r>
              <a:rPr lang="uk-UA" b="1" i="1" dirty="0" smtClean="0"/>
              <a:t>Ділене дорівнює частці.</a:t>
            </a:r>
          </a:p>
          <a:p>
            <a:pPr eaLnBrk="1" hangingPunct="1">
              <a:defRPr/>
            </a:pPr>
            <a:r>
              <a:rPr lang="uk-UA" b="1" i="1" dirty="0" smtClean="0"/>
              <a:t>Множник менший за добуток.</a:t>
            </a:r>
          </a:p>
          <a:p>
            <a:pPr eaLnBrk="1" hangingPunct="1">
              <a:defRPr/>
            </a:pPr>
            <a:endParaRPr lang="uk-UA" dirty="0" smtClean="0"/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57175" y="330200"/>
            <a:ext cx="8515350" cy="1325563"/>
          </a:xfrm>
        </p:spPr>
        <p:txBody>
          <a:bodyPr/>
          <a:lstStyle/>
          <a:p>
            <a:pPr algn="ctr" eaLnBrk="1" hangingPunct="1"/>
            <a:r>
              <a:rPr lang="uk-UA" sz="5400" smtClean="0">
                <a:solidFill>
                  <a:schemeClr val="bg1"/>
                </a:solidFill>
              </a:rPr>
              <a:t>Назвіть види алгоритмів</a:t>
            </a:r>
            <a:endParaRPr lang="ru-RU" sz="5400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5763"/>
            <a:ext cx="261937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517650"/>
            <a:ext cx="2200275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1666875"/>
            <a:ext cx="2143125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5043" y="5157074"/>
            <a:ext cx="302550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розгалуження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16577" y="5822997"/>
            <a:ext cx="27353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послідовний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91337" y="5157075"/>
            <a:ext cx="227498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циклічний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solidFill>
                  <a:schemeClr val="bg1"/>
                </a:solidFill>
              </a:rPr>
              <a:t>Що таке циклічні процеси?</a:t>
            </a:r>
            <a:endParaRPr lang="ru-RU" b="1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690688"/>
            <a:ext cx="7886700" cy="43513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4000" b="1" i="1" smtClean="0">
                <a:solidFill>
                  <a:srgbClr val="C00000"/>
                </a:solidFill>
              </a:rPr>
              <a:t>ЦИКЛІЧНИМИ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4000" b="1" smtClean="0"/>
              <a:t>називаються процеси, в яких дії повторюються в одній і тій самій послідовності.</a:t>
            </a:r>
          </a:p>
          <a:p>
            <a:pPr marL="0" indent="0" eaLnBrk="1" hangingPunct="1">
              <a:buFont typeface="Arial" charset="0"/>
              <a:buNone/>
            </a:pPr>
            <a:endParaRPr lang="ru-RU" sz="4000" b="1" smtClean="0"/>
          </a:p>
          <a:p>
            <a:pPr marL="0" indent="0" eaLnBrk="1" hangingPunct="1">
              <a:buFont typeface="Arial" charset="0"/>
              <a:buNone/>
            </a:pPr>
            <a:endParaRPr lang="ru-RU" sz="4000" b="1" smtClean="0"/>
          </a:p>
        </p:txBody>
      </p:sp>
      <p:pic>
        <p:nvPicPr>
          <p:cNvPr id="3174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3686175"/>
            <a:ext cx="191293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2" name="Picture 2" descr="http://linda6035.ucoz.ru/skazochnye_ger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5177" y="2132856"/>
            <a:ext cx="896764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Зроби</a:t>
            </a:r>
            <a:r>
              <a:rPr lang="ru-RU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перерву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від</a:t>
            </a:r>
            <a:r>
              <a:rPr lang="ru-RU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ru-RU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роботи</a:t>
            </a:r>
            <a:r>
              <a:rPr lang="ru-RU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за </a:t>
            </a:r>
            <a:r>
              <a:rPr lang="ru-RU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комп′ютером</a:t>
            </a:r>
            <a:r>
              <a:rPr lang="ru-RU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! </a:t>
            </a:r>
            <a:endParaRPr lang="ru-RU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bg1"/>
                </a:solidFill>
              </a:rPr>
              <a:t>Алгоритм з повторенням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4450" y="1825625"/>
            <a:ext cx="7429500" cy="43513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3600" b="1" smtClean="0"/>
              <a:t>Одна або кілька команд алгоритму, які можуть виконуватися більше одного разу, називається </a:t>
            </a:r>
            <a:r>
              <a:rPr lang="ru-RU" sz="3600" b="1" i="1" smtClean="0">
                <a:solidFill>
                  <a:srgbClr val="C00000"/>
                </a:solidFill>
              </a:rPr>
              <a:t>циклом.</a:t>
            </a:r>
          </a:p>
          <a:p>
            <a:pPr marL="0" indent="0" eaLnBrk="1" hangingPunct="1">
              <a:buFont typeface="Arial" charset="0"/>
              <a:buNone/>
            </a:pPr>
            <a:endParaRPr lang="uk-UA" sz="36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3600" b="1" smtClean="0"/>
              <a:t>Алгоритми, які містять цикли, назива</a:t>
            </a:r>
            <a:r>
              <a:rPr lang="uk-UA" sz="3600" b="1" smtClean="0"/>
              <a:t>ються </a:t>
            </a:r>
            <a:r>
              <a:rPr lang="uk-UA" sz="3600" b="1" i="1" smtClean="0">
                <a:solidFill>
                  <a:srgbClr val="C00000"/>
                </a:solidFill>
              </a:rPr>
              <a:t>алгоритмами з повторенням.                                          </a:t>
            </a:r>
          </a:p>
          <a:p>
            <a:pPr marL="0" indent="0" eaLnBrk="1" hangingPunct="1">
              <a:buFont typeface="Arial" charset="0"/>
              <a:buNone/>
            </a:pPr>
            <a:endParaRPr lang="ru-RU" sz="3600" smtClean="0"/>
          </a:p>
          <a:p>
            <a:pPr marL="0" indent="0" eaLnBrk="1" hangingPunct="1">
              <a:buFont typeface="Arial" charset="0"/>
              <a:buNone/>
            </a:pPr>
            <a:endParaRPr lang="ru-RU" sz="3600" smtClean="0"/>
          </a:p>
        </p:txBody>
      </p:sp>
      <p:pic>
        <p:nvPicPr>
          <p:cNvPr id="3379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3714750"/>
            <a:ext cx="191293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solidFill>
                  <a:schemeClr val="bg1"/>
                </a:solidFill>
              </a:rPr>
              <a:t>ВІДГАДАЙТЕ    ЗАГАДКИ</a:t>
            </a:r>
            <a:endParaRPr lang="ru-RU" b="1" smtClean="0">
              <a:solidFill>
                <a:schemeClr val="bg1"/>
              </a:solidFill>
            </a:endParaRP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996950" y="1949450"/>
            <a:ext cx="7150100" cy="41830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z="3600" b="1" smtClean="0"/>
              <a:t>Тихо-тихо підкрадалась,</a:t>
            </a:r>
            <a:endParaRPr lang="ru-RU" sz="3600" b="1" smtClean="0"/>
          </a:p>
          <a:p>
            <a:pPr marL="0" indent="0" eaLnBrk="1" hangingPunct="1">
              <a:buFont typeface="Arial" charset="0"/>
              <a:buNone/>
            </a:pPr>
            <a:r>
              <a:rPr lang="uk-UA" sz="3600" b="1" smtClean="0"/>
              <a:t>До сусіда приглядалась.</a:t>
            </a:r>
            <a:endParaRPr lang="ru-RU" sz="3600" b="1" smtClean="0"/>
          </a:p>
          <a:p>
            <a:pPr marL="0" indent="0" eaLnBrk="1" hangingPunct="1">
              <a:buFont typeface="Arial" charset="0"/>
              <a:buNone/>
            </a:pPr>
            <a:r>
              <a:rPr lang="uk-UA" sz="3600" b="1" smtClean="0"/>
              <a:t>Він помітив гостю враз,</a:t>
            </a:r>
            <a:endParaRPr lang="ru-RU" sz="3600" b="1" smtClean="0"/>
          </a:p>
          <a:p>
            <a:pPr marL="0" indent="0" eaLnBrk="1" hangingPunct="1">
              <a:buFont typeface="Arial" charset="0"/>
              <a:buNone/>
            </a:pPr>
            <a:r>
              <a:rPr lang="uk-UA" sz="3600" b="1" smtClean="0"/>
              <a:t>Посірів і зовсім згас.</a:t>
            </a:r>
            <a:endParaRPr lang="ru-RU" sz="3600" b="1" smtClean="0"/>
          </a:p>
          <a:p>
            <a:pPr marL="0" indent="0" eaLnBrk="1" hangingPunct="1">
              <a:buFont typeface="Arial" charset="0"/>
              <a:buNone/>
            </a:pPr>
            <a:endParaRPr lang="ru-RU" b="1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98" y="4001356"/>
            <a:ext cx="3758391" cy="2388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1"/>
  <p:tag name="ISPRING_PRESENTATION_TITLE" val="АЛГОРИТМ   З      ЦИКЛАМИ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295</Words>
  <Application>Microsoft Office PowerPoint</Application>
  <PresentationFormat>Экран (4:3)</PresentationFormat>
  <Paragraphs>76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Calibri</vt:lpstr>
      <vt:lpstr>Arial</vt:lpstr>
      <vt:lpstr>Calibri Light</vt:lpstr>
      <vt:lpstr>Arial Cyr</vt:lpstr>
      <vt:lpstr>Verdana</vt:lpstr>
      <vt:lpstr>Тема Office</vt:lpstr>
      <vt:lpstr>1_Тема Office</vt:lpstr>
      <vt:lpstr>2_Тема Office</vt:lpstr>
      <vt:lpstr>Презентация PowerPoint</vt:lpstr>
      <vt:lpstr>Створення та виконання алгоритмів з повторенням у середовищі Scratch</vt:lpstr>
      <vt:lpstr>Пригадайте</vt:lpstr>
      <vt:lpstr>Знайдіть  істинні та хибні висловлювання</vt:lpstr>
      <vt:lpstr>Назвіть види алгоритмів</vt:lpstr>
      <vt:lpstr>Що таке циклічні процеси?</vt:lpstr>
      <vt:lpstr>Презентация PowerPoint</vt:lpstr>
      <vt:lpstr>Алгоритм з повторенням</vt:lpstr>
      <vt:lpstr>ВІДГАДАЙТЕ    ЗАГАДКИ</vt:lpstr>
      <vt:lpstr>Відгадайте    загадки</vt:lpstr>
      <vt:lpstr>Відгадайте    загадки</vt:lpstr>
      <vt:lpstr>Кругообіг  води  в природі</vt:lpstr>
      <vt:lpstr> Рух землі навколо сонця  і  своєї   осі</vt:lpstr>
      <vt:lpstr>Презентация PowerPoint</vt:lpstr>
      <vt:lpstr>Підведемо  підсумок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  З      ЦИКЛАМИ</dc:title>
  <dc:creator>admin</dc:creator>
  <cp:lastModifiedBy>user</cp:lastModifiedBy>
  <cp:revision>17</cp:revision>
  <dcterms:created xsi:type="dcterms:W3CDTF">2016-03-27T09:57:08Z</dcterms:created>
  <dcterms:modified xsi:type="dcterms:W3CDTF">2020-04-05T18:04:43Z</dcterms:modified>
</cp:coreProperties>
</file>